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70" r:id="rId3"/>
    <p:sldId id="271" r:id="rId4"/>
    <p:sldId id="272" r:id="rId5"/>
    <p:sldId id="273" r:id="rId6"/>
    <p:sldId id="274" r:id="rId7"/>
    <p:sldId id="283" r:id="rId8"/>
    <p:sldId id="275" r:id="rId9"/>
    <p:sldId id="277" r:id="rId10"/>
    <p:sldId id="278" r:id="rId11"/>
    <p:sldId id="290" r:id="rId12"/>
    <p:sldId id="306" r:id="rId13"/>
    <p:sldId id="280" r:id="rId14"/>
    <p:sldId id="279" r:id="rId15"/>
    <p:sldId id="307" r:id="rId16"/>
    <p:sldId id="302" r:id="rId17"/>
    <p:sldId id="308" r:id="rId18"/>
    <p:sldId id="284" r:id="rId19"/>
    <p:sldId id="301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318" r:id="rId33"/>
    <p:sldId id="303" r:id="rId34"/>
    <p:sldId id="281" r:id="rId35"/>
    <p:sldId id="314" r:id="rId36"/>
    <p:sldId id="331" r:id="rId37"/>
    <p:sldId id="332" r:id="rId38"/>
    <p:sldId id="333" r:id="rId39"/>
    <p:sldId id="334" r:id="rId40"/>
    <p:sldId id="336" r:id="rId41"/>
    <p:sldId id="335" r:id="rId42"/>
    <p:sldId id="304" r:id="rId43"/>
    <p:sldId id="309" r:id="rId44"/>
    <p:sldId id="286" r:id="rId45"/>
    <p:sldId id="310" r:id="rId46"/>
    <p:sldId id="323" r:id="rId47"/>
    <p:sldId id="324" r:id="rId48"/>
    <p:sldId id="325" r:id="rId49"/>
    <p:sldId id="326" r:id="rId50"/>
    <p:sldId id="311" r:id="rId51"/>
    <p:sldId id="312" r:id="rId52"/>
    <p:sldId id="313" r:id="rId53"/>
    <p:sldId id="315" r:id="rId54"/>
    <p:sldId id="316" r:id="rId55"/>
    <p:sldId id="327" r:id="rId56"/>
    <p:sldId id="319" r:id="rId57"/>
    <p:sldId id="320" r:id="rId58"/>
    <p:sldId id="285" r:id="rId59"/>
    <p:sldId id="321" r:id="rId60"/>
    <p:sldId id="337" r:id="rId61"/>
    <p:sldId id="322" r:id="rId62"/>
    <p:sldId id="328" r:id="rId63"/>
    <p:sldId id="329" r:id="rId64"/>
    <p:sldId id="330" r:id="rId65"/>
    <p:sldId id="27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B649-789A-4BB3-8566-F25B314488B6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8C02-87F5-4E67-B885-1E4A8769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8C02-87F5-4E67-B885-1E4A87690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8C02-87F5-4E67-B885-1E4A87690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8C02-87F5-4E67-B885-1E4A87690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8C02-87F5-4E67-B885-1E4A87690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9050"/>
            <a:ext cx="12179300" cy="685085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16000" y="2743200"/>
            <a:ext cx="11379200" cy="1295400"/>
          </a:xfrm>
          <a:prstGeom prst="round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2952750"/>
            <a:ext cx="10464800" cy="8382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4267200"/>
            <a:ext cx="8940800" cy="13716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A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1"/>
            <a:ext cx="1422400" cy="365125"/>
          </a:xfrm>
        </p:spPr>
        <p:txBody>
          <a:bodyPr/>
          <a:lstStyle/>
          <a:p>
            <a:fld id="{9D692DBD-E881-4AAF-8144-9076534A42CC}" type="datetime1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56351"/>
            <a:ext cx="3454400" cy="365125"/>
          </a:xfrm>
        </p:spPr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235200" cy="365125"/>
          </a:xfrm>
        </p:spPr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bNIUtag_horz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609600"/>
            <a:ext cx="7416800" cy="1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FCE2-3415-41FE-B89F-EC4F2F493DAB}" type="datetime1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217A-B369-490D-A88C-AD825F7C26D1}" type="datetime1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6152-BF6A-4D29-ABF3-988CFDBE874B}" type="datetime1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1920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85896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21920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85896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C303-E77D-46F4-9F95-559E7FDA60AD}" type="datetime1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302F-0A6E-4B97-AB3A-14384A3144AC}" type="datetime1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B082-B954-4901-9510-E5392FDF87DA}" type="datetime1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6400" y="304800"/>
            <a:ext cx="11277600" cy="838200"/>
          </a:xfrm>
          <a:prstGeom prst="round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95400"/>
            <a:ext cx="10138129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8C44-7993-4724-AFF3-418AB3739B31}" type="datetime1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616B-FC3F-4863-B39F-64744E36AC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334001"/>
            <a:ext cx="904813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AF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hiotreasurer.gov/Transparency/Ohios-Online-Checkbook" TargetMode="External"/><Relationship Id="rId2" Type="http://schemas.openxmlformats.org/officeDocument/2006/relationships/hyperlink" Target="https://www.data.gov/open-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cincinnati-oh.gov/Fiscal-Sustainability-Strategic-Investment/City-of-Cincinnati-Vendor-Payments/cp9c-mn9x" TargetMode="External"/><Relationship Id="rId4" Type="http://schemas.openxmlformats.org/officeDocument/2006/relationships/hyperlink" Target="https://data.cityofchicago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ata.gov/open-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opendatasites.xl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01.ibm.com/software/data/bigdata/what-is-big-data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4.ibm.com/ibm/university/academic/pub/page/membership" TargetMode="External"/><Relationship Id="rId2" Type="http://schemas.openxmlformats.org/officeDocument/2006/relationships/hyperlink" Target="http://www.tableau.com/academ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sas.com/learn/ap/student/index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ityofchicago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City%20of%20Chicago_Employee%20Overtime%20and%20Supplemental%20pay_2012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Tableau%20Example.tw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Reduce_Labor_Expense.3.pdf" TargetMode="External"/><Relationship Id="rId2" Type="http://schemas.openxmlformats.org/officeDocument/2006/relationships/hyperlink" Target="Sales_Planning.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Using_Big_Data_to_Reduce_Operating_Costs.16.pdf" TargetMode="External"/><Relationship Id="rId4" Type="http://schemas.openxmlformats.org/officeDocument/2006/relationships/hyperlink" Target="Sensor_driven_data.9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thinking.org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bigdatahub.com/sites/default/files/infographic_file/4-Vs-of-big-data.jpg?cm_mc_uid=93077432826114520148395&amp;cm_mc_sid_50200000=1452014839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Thinking, Data Analytics, Big Data and Management Accounting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 C. Dzuranin, Ph.D.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Accounting Curriculum Should Include Data Analytics: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business professionals we are expected to know how to use this vast source of data to make better business decisions and identify potential risks.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Understanding how to use data to formulate and solve business problems provides an opportunity for the accounting professional to become a forward thinking strategic partner in the organization. 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employers love to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employee with the following skills:</a:t>
            </a:r>
          </a:p>
          <a:p>
            <a:pPr lvl="1"/>
            <a:r>
              <a:rPr lang="en-US" dirty="0" smtClean="0"/>
              <a:t>Ability to code and understand big data technology structures</a:t>
            </a:r>
          </a:p>
          <a:p>
            <a:pPr lvl="1"/>
            <a:r>
              <a:rPr lang="en-US" dirty="0" smtClean="0"/>
              <a:t>Ability to construct experiments, gather and analyze data, make evidence-based decisions</a:t>
            </a:r>
          </a:p>
          <a:p>
            <a:pPr lvl="1"/>
            <a:r>
              <a:rPr lang="en-US" dirty="0" smtClean="0"/>
              <a:t>Strong communication skills</a:t>
            </a:r>
          </a:p>
          <a:p>
            <a:pPr lvl="1"/>
            <a:r>
              <a:rPr lang="en-US" dirty="0" smtClean="0"/>
              <a:t>Strong quantitative skills in statistical analysis, visual analytics, machine learning, and ability to analyze unstructured data</a:t>
            </a:r>
          </a:p>
          <a:p>
            <a:pPr lvl="1"/>
            <a:r>
              <a:rPr lang="en-US" dirty="0" smtClean="0"/>
              <a:t>Business expertise – a good sense of where to apply analytics and big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looking for: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44" y="1814513"/>
            <a:ext cx="4334311" cy="472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employers really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Graduates that can think critically</a:t>
            </a:r>
          </a:p>
          <a:p>
            <a:pPr lvl="1"/>
            <a:r>
              <a:rPr lang="en-US" dirty="0"/>
              <a:t>Identify issues, develop questions</a:t>
            </a:r>
          </a:p>
          <a:p>
            <a:pPr lvl="1"/>
            <a:r>
              <a:rPr lang="en-US" dirty="0"/>
              <a:t>Determine appropriate analyses</a:t>
            </a:r>
          </a:p>
          <a:p>
            <a:pPr lvl="1"/>
            <a:r>
              <a:rPr lang="en-US" dirty="0"/>
              <a:t>Interpret results </a:t>
            </a:r>
          </a:p>
          <a:p>
            <a:r>
              <a:rPr lang="en-US" dirty="0" smtClean="0"/>
              <a:t>Graduates that are data literate</a:t>
            </a:r>
          </a:p>
          <a:p>
            <a:pPr lvl="1"/>
            <a:r>
              <a:rPr lang="en-US" dirty="0" smtClean="0"/>
              <a:t>Know what data is available, how it is stored, where it is stored, how to access it.</a:t>
            </a:r>
          </a:p>
          <a:p>
            <a:pPr lvl="1"/>
            <a:r>
              <a:rPr lang="en-US" dirty="0" smtClean="0"/>
              <a:t>Understand data science and be able to bridge the gap between technical knowledge and business knowledge.</a:t>
            </a:r>
          </a:p>
          <a:p>
            <a:r>
              <a:rPr lang="en-US" dirty="0" smtClean="0"/>
              <a:t>Graduates that can communicate findings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do we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students develop and practice critical thinking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experiential learning opportunities of working with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students learn/reinforce quantitative skills and technology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Critical Thinking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23" y="1661374"/>
            <a:ext cx="1628775" cy="182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80" y="1856704"/>
            <a:ext cx="2171700" cy="350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definition:</a:t>
            </a:r>
            <a:endParaRPr lang="en-US" dirty="0"/>
          </a:p>
          <a:p>
            <a:pPr lvl="1"/>
            <a:r>
              <a:rPr lang="en-US" dirty="0"/>
              <a:t>“Critical thinking is that mode of thinking – about any subject, content, or problem – in which the thinker improves the quality of his or her thinking by skillfully analyzing, assessing, and reconstructing it. “</a:t>
            </a:r>
          </a:p>
          <a:p>
            <a:pPr lvl="1"/>
            <a:r>
              <a:rPr lang="en-US" dirty="0"/>
              <a:t>“It entails effective communication and problem solving abilities”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2016 MAS Meeting - Dallas. TX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36" y="5373469"/>
            <a:ext cx="796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Paul, R., &amp; Elder, L. (2006). </a:t>
            </a:r>
            <a:r>
              <a:rPr lang="en-US" i="1" dirty="0">
                <a:solidFill>
                  <a:srgbClr val="333333"/>
                </a:solidFill>
              </a:rPr>
              <a:t>Critical thinking: Learn the tools the best thinkers use</a:t>
            </a:r>
            <a:r>
              <a:rPr lang="en-US" dirty="0">
                <a:solidFill>
                  <a:srgbClr val="333333"/>
                </a:solidFill>
              </a:rPr>
              <a:t> (Concise ed.). Upper Saddle River, N.J.: Pearson/Prentice Hall.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step is identifying the question..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2" y="2574792"/>
            <a:ext cx="1628775" cy="18288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61" y="2656392"/>
            <a:ext cx="16287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70" y="2861951"/>
            <a:ext cx="867969" cy="1417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614726"/>
            <a:ext cx="2038350" cy="23812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89408" y="3438659"/>
            <a:ext cx="785612" cy="13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79918" y="3551476"/>
            <a:ext cx="785612" cy="13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35895" y="3541210"/>
            <a:ext cx="785612" cy="13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Analytic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“Getting the right answers is only possible when you have asked the right questions.”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8999">
            <a:off x="1472425" y="3134481"/>
            <a:ext cx="4562615" cy="1951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715">
            <a:off x="6968203" y="3140136"/>
            <a:ext cx="4774755" cy="1940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Essential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475"/>
            <a:ext cx="10138129" cy="4724400"/>
          </a:xfrm>
        </p:spPr>
        <p:txBody>
          <a:bodyPr/>
          <a:lstStyle/>
          <a:p>
            <a:r>
              <a:rPr lang="en-US" dirty="0" smtClean="0"/>
              <a:t>“The quality of our thinking is given in the quality of our questions.”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To be skilled at thinking we must be skilled at questioning.</a:t>
            </a:r>
          </a:p>
          <a:p>
            <a:r>
              <a:rPr lang="en-US" dirty="0" smtClean="0"/>
              <a:t>Questions are “the keys to productive thinking, deep learning, and effective living.”</a:t>
            </a:r>
            <a:r>
              <a:rPr lang="en-US" baseline="30000" dirty="0"/>
              <a:t>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546" y="5987018"/>
            <a:ext cx="736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Elder &amp; Paul, (2010), “The Art of Asking Essential Questions”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Big Data?</a:t>
            </a:r>
          </a:p>
          <a:p>
            <a:r>
              <a:rPr lang="en-US" dirty="0" smtClean="0"/>
              <a:t>Why is data analytics important for accountants?</a:t>
            </a:r>
          </a:p>
          <a:p>
            <a:r>
              <a:rPr lang="en-US" dirty="0" smtClean="0"/>
              <a:t>What skills do employers want?</a:t>
            </a:r>
          </a:p>
          <a:p>
            <a:r>
              <a:rPr lang="en-US" dirty="0" smtClean="0"/>
              <a:t>How can we prepare our students for a data driven world?</a:t>
            </a:r>
          </a:p>
          <a:p>
            <a:r>
              <a:rPr lang="en-US" dirty="0" smtClean="0"/>
              <a:t>How can we teach critical thinking skills?</a:t>
            </a:r>
          </a:p>
          <a:p>
            <a:r>
              <a:rPr lang="en-US" dirty="0" smtClean="0"/>
              <a:t>How can we integrate the critical thinking skills, accounting competencies, and technology skills into our existing curriculum?</a:t>
            </a:r>
          </a:p>
          <a:p>
            <a:r>
              <a:rPr lang="en-US" dirty="0" smtClean="0"/>
              <a:t>An example using publicly available data.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Structures of Thought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390" y="1224413"/>
            <a:ext cx="5203064" cy="50785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402"/>
            <a:ext cx="10250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333333"/>
                </a:solidFill>
                <a:effectLst/>
              </a:rPr>
              <a:t>Paul, R., &amp; Elder, L. (2006). </a:t>
            </a:r>
            <a:r>
              <a:rPr lang="en-US" i="1" dirty="0" smtClean="0">
                <a:solidFill>
                  <a:srgbClr val="333333"/>
                </a:solidFill>
                <a:effectLst/>
              </a:rPr>
              <a:t>Critical thinking: Learn the tools the best thinkers use</a:t>
            </a:r>
            <a:r>
              <a:rPr lang="en-US" i="0" dirty="0" smtClean="0">
                <a:solidFill>
                  <a:srgbClr val="333333"/>
                </a:solidFill>
                <a:effectLst/>
              </a:rPr>
              <a:t> (Concise ed.). Upper Saddle River, N.J.: Pearson/Prentice Hall.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7390" y="6534978"/>
            <a:ext cx="3860800" cy="365125"/>
          </a:xfrm>
        </p:spPr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26" y="266163"/>
            <a:ext cx="10972800" cy="838200"/>
          </a:xfrm>
        </p:spPr>
        <p:txBody>
          <a:bodyPr/>
          <a:lstStyle/>
          <a:p>
            <a:r>
              <a:rPr lang="en-US" dirty="0" smtClean="0"/>
              <a:t>Elements of Thought</a:t>
            </a:r>
            <a:endParaRPr lang="en-US" dirty="0"/>
          </a:p>
        </p:txBody>
      </p:sp>
      <p:pic>
        <p:nvPicPr>
          <p:cNvPr id="2050" name="Picture 2" descr="https://www.criticalthinking.org/ctmodel/image/Elements_grey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03" y="1193556"/>
            <a:ext cx="4844558" cy="48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7877" y="6116323"/>
            <a:ext cx="580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https://www.criticalthinking.org/ctmodel/logic-model1.htm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these standards explicitly in your thinking:</a:t>
            </a:r>
          </a:p>
          <a:p>
            <a:pPr lvl="1"/>
            <a:r>
              <a:rPr lang="en-US" dirty="0" smtClean="0"/>
              <a:t>Clarity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Relevance</a:t>
            </a:r>
          </a:p>
          <a:p>
            <a:pPr lvl="1"/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Breadth </a:t>
            </a:r>
          </a:p>
          <a:p>
            <a:pPr lvl="1"/>
            <a:r>
              <a:rPr lang="en-US" dirty="0" smtClean="0"/>
              <a:t>Logic</a:t>
            </a:r>
          </a:p>
          <a:p>
            <a:pPr lvl="1"/>
            <a:r>
              <a:rPr lang="en-US" dirty="0" smtClean="0"/>
              <a:t>Significance </a:t>
            </a:r>
          </a:p>
          <a:p>
            <a:pPr lvl="1"/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Understandable, the meaning can be grasped</a:t>
            </a:r>
          </a:p>
          <a:p>
            <a:pPr lvl="1"/>
            <a:r>
              <a:rPr lang="en-US" dirty="0" smtClean="0"/>
              <a:t>Could you elaborate further?</a:t>
            </a:r>
          </a:p>
          <a:p>
            <a:pPr lvl="1"/>
            <a:r>
              <a:rPr lang="en-US" dirty="0" smtClean="0"/>
              <a:t>Could you give me an example?</a:t>
            </a:r>
          </a:p>
          <a:p>
            <a:pPr lvl="1"/>
            <a:r>
              <a:rPr lang="en-US" dirty="0" smtClean="0"/>
              <a:t>Could you illustrate what you mean?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from errors or distortions, true</a:t>
            </a:r>
          </a:p>
          <a:p>
            <a:pPr lvl="1"/>
            <a:r>
              <a:rPr lang="en-US" dirty="0" smtClean="0"/>
              <a:t>How could we check on that?</a:t>
            </a:r>
          </a:p>
          <a:p>
            <a:pPr lvl="1"/>
            <a:r>
              <a:rPr lang="en-US" dirty="0" smtClean="0"/>
              <a:t>How could we find out if that is true?</a:t>
            </a:r>
          </a:p>
          <a:p>
            <a:pPr lvl="1"/>
            <a:r>
              <a:rPr lang="en-US" dirty="0" smtClean="0"/>
              <a:t>How could we verify or test that?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to the level of detail necessary</a:t>
            </a:r>
          </a:p>
          <a:p>
            <a:pPr lvl="1"/>
            <a:r>
              <a:rPr lang="en-US" dirty="0" smtClean="0"/>
              <a:t>Could you be more specific?</a:t>
            </a:r>
          </a:p>
          <a:p>
            <a:pPr lvl="1"/>
            <a:r>
              <a:rPr lang="en-US" dirty="0" smtClean="0"/>
              <a:t>Could you give me more details?</a:t>
            </a:r>
          </a:p>
          <a:p>
            <a:pPr lvl="1"/>
            <a:r>
              <a:rPr lang="en-US" dirty="0" smtClean="0"/>
              <a:t>Could you be more exact?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Relating to the matter at hand</a:t>
            </a:r>
          </a:p>
          <a:p>
            <a:pPr lvl="1"/>
            <a:r>
              <a:rPr lang="en-US" dirty="0" smtClean="0"/>
              <a:t>How does that relate to the problem?</a:t>
            </a:r>
          </a:p>
          <a:p>
            <a:pPr lvl="1"/>
            <a:r>
              <a:rPr lang="en-US" dirty="0" smtClean="0"/>
              <a:t>How does that bear on the question?</a:t>
            </a:r>
          </a:p>
          <a:p>
            <a:pPr lvl="1"/>
            <a:r>
              <a:rPr lang="en-US" dirty="0" smtClean="0"/>
              <a:t>How does that help us with the issue?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Containing complexities and multiple interrelationships</a:t>
            </a:r>
          </a:p>
          <a:p>
            <a:pPr lvl="1"/>
            <a:r>
              <a:rPr lang="en-US" dirty="0" smtClean="0"/>
              <a:t>What factors make this a difficult problem?</a:t>
            </a:r>
          </a:p>
          <a:p>
            <a:pPr lvl="1"/>
            <a:r>
              <a:rPr lang="en-US" dirty="0" smtClean="0"/>
              <a:t>What are some of the complexities of this question?</a:t>
            </a:r>
          </a:p>
          <a:p>
            <a:pPr lvl="1"/>
            <a:r>
              <a:rPr lang="en-US" dirty="0" smtClean="0"/>
              <a:t>What are some of the difficulties we need to deal with?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Encompassing multiple viewpoints</a:t>
            </a:r>
          </a:p>
          <a:p>
            <a:pPr lvl="1"/>
            <a:r>
              <a:rPr lang="en-US" dirty="0" smtClean="0"/>
              <a:t>Do we need to look at this from another perspective?</a:t>
            </a:r>
          </a:p>
          <a:p>
            <a:pPr lvl="1"/>
            <a:r>
              <a:rPr lang="en-US" dirty="0" smtClean="0"/>
              <a:t>Do we need to consider another point of view?</a:t>
            </a:r>
          </a:p>
          <a:p>
            <a:pPr lvl="1"/>
            <a:r>
              <a:rPr lang="en-US" dirty="0" smtClean="0"/>
              <a:t>Do we need to look at this in other ways?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parts make sense together, no contradictions</a:t>
            </a:r>
          </a:p>
          <a:p>
            <a:pPr lvl="1"/>
            <a:r>
              <a:rPr lang="en-US" dirty="0" smtClean="0"/>
              <a:t>Does all this make sense together?</a:t>
            </a:r>
          </a:p>
          <a:p>
            <a:pPr lvl="1"/>
            <a:r>
              <a:rPr lang="en-US" dirty="0" smtClean="0"/>
              <a:t>Does your first paragraph fit with your last?</a:t>
            </a:r>
          </a:p>
          <a:p>
            <a:pPr lvl="1"/>
            <a:r>
              <a:rPr lang="en-US" dirty="0" smtClean="0"/>
              <a:t>Does what you say follow the evidence?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“Big Data”</a:t>
            </a:r>
            <a:endParaRPr lang="en-US" dirty="0"/>
          </a:p>
        </p:txBody>
      </p:sp>
      <p:pic>
        <p:nvPicPr>
          <p:cNvPr id="4" name="Picture 2" descr="http://dilbert.com/dyn/str_strip/000000000/00000000/0000000/100000/60000/2000/700/162783/162783.strip.sunday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0"/>
            <a:ext cx="81563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on the important, not trivial</a:t>
            </a:r>
          </a:p>
          <a:p>
            <a:pPr lvl="1"/>
            <a:r>
              <a:rPr lang="en-US" dirty="0" smtClean="0"/>
              <a:t>Is this the most important problem to consider?</a:t>
            </a:r>
          </a:p>
          <a:p>
            <a:pPr lvl="1"/>
            <a:r>
              <a:rPr lang="en-US" dirty="0" smtClean="0"/>
              <a:t>Is this the central idea to focus on?</a:t>
            </a:r>
          </a:p>
          <a:p>
            <a:pPr lvl="1"/>
            <a:r>
              <a:rPr lang="en-US" dirty="0" smtClean="0"/>
              <a:t>Which of these facts are most important?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Justifiable, not self-serving or one-sided</a:t>
            </a:r>
          </a:p>
          <a:p>
            <a:pPr lvl="1"/>
            <a:r>
              <a:rPr lang="en-US" dirty="0" smtClean="0"/>
              <a:t>Do I have any vested interest in this issue?</a:t>
            </a:r>
          </a:p>
          <a:p>
            <a:pPr lvl="1"/>
            <a:r>
              <a:rPr lang="en-US" dirty="0" smtClean="0"/>
              <a:t>Am I sympathetically representing the viewpoints of others?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20473" y="1169828"/>
            <a:ext cx="5125792" cy="5651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Experience working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need “Big Data”?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get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https://www.data.gov/open-gov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ohiotreasurer.gov/Transparency/Ohios-Online-Checkbook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https://data.cityofchicago.org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data.cincinnati-oh.gov/Fiscal-Sustainability-Strategic-Investment/City-of-Cincinnati-Vendor-Payments/cp9c-mn9x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https://www.data.gov/open-gov/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5425" y="1295400"/>
            <a:ext cx="8366125" cy="472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2016 MAS Meeting - Dallas. TX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38" y="5982327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Excel File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“Big Data”?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IBM Analytics Description*:</a:t>
            </a:r>
          </a:p>
          <a:p>
            <a:pPr marL="0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Every </a:t>
            </a:r>
            <a:r>
              <a:rPr lang="en-US" dirty="0"/>
              <a:t>day, we create 2.5 quintillion bytes of data — so much that 90% of the data in the world today has been created in the last two years alone. 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This </a:t>
            </a:r>
            <a:r>
              <a:rPr lang="en-US" dirty="0"/>
              <a:t>data comes from everywhere: sensors used to gather climate information, posts to social media sites, digital pictures and videos, purchase transaction records, and cell phone GPS signals to name a few. 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hlinkClick r:id="rId3" action="ppaction://hlinksldjump"/>
              </a:rPr>
              <a:t>IBM Infographic </a:t>
            </a:r>
            <a:endParaRPr lang="en-US" dirty="0" smtClean="0"/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 smtClean="0">
                <a:hlinkClick r:id="rId4"/>
              </a:rPr>
              <a:t>*(Source: 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www-01.ibm.com/software/data/bigdata/what-is-big-data.html</a:t>
            </a:r>
            <a:r>
              <a:rPr lang="en-US" dirty="0" smtClean="0"/>
              <a:t>)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76200"/>
            <a:ext cx="12954000" cy="731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 3: Quantitative and Technology Skill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Descriptive</a:t>
            </a:r>
          </a:p>
          <a:p>
            <a:pPr marL="1376363" lvl="1" indent="-461963"/>
            <a:r>
              <a:rPr lang="en-US" dirty="0" smtClean="0"/>
              <a:t>Most </a:t>
            </a:r>
            <a:r>
              <a:rPr lang="en-US" dirty="0"/>
              <a:t>common and most widely understood analytics</a:t>
            </a:r>
          </a:p>
          <a:p>
            <a:pPr marL="1376363" lvl="1" indent="-461963"/>
            <a:r>
              <a:rPr lang="en-US" dirty="0"/>
              <a:t>Categorize, characterize, consolidate and classify data to convert it to useful information.</a:t>
            </a:r>
          </a:p>
          <a:p>
            <a:pPr marL="1376363" lvl="1" indent="-461963"/>
            <a:r>
              <a:rPr lang="en-US" dirty="0"/>
              <a:t>Answer questions such as:</a:t>
            </a:r>
          </a:p>
          <a:p>
            <a:pPr marL="1828800" lvl="2" indent="-452438"/>
            <a:r>
              <a:rPr lang="en-US" dirty="0"/>
              <a:t>What business unit has the lowest productivity?</a:t>
            </a:r>
          </a:p>
          <a:p>
            <a:pPr marL="1828800" lvl="2" indent="-452438"/>
            <a:r>
              <a:rPr lang="en-US" dirty="0"/>
              <a:t>How much did we sell in each region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Predictive</a:t>
            </a:r>
          </a:p>
          <a:p>
            <a:pPr marL="1376363" lvl="1" indent="-461963"/>
            <a:r>
              <a:rPr lang="en-US" dirty="0"/>
              <a:t>Seeks to predict the future by examining historical data.</a:t>
            </a:r>
          </a:p>
          <a:p>
            <a:pPr marL="1376363" lvl="1" indent="-461963"/>
            <a:r>
              <a:rPr lang="en-US" dirty="0"/>
              <a:t>Helps to detect patterns and trends in data.</a:t>
            </a:r>
          </a:p>
          <a:p>
            <a:pPr marL="1376363" lvl="1" indent="-461963"/>
            <a:r>
              <a:rPr lang="en-US" dirty="0"/>
              <a:t>Addresses questions such as:</a:t>
            </a:r>
          </a:p>
          <a:p>
            <a:pPr marL="1828800" lvl="2" indent="-452438"/>
            <a:r>
              <a:rPr lang="en-US" dirty="0"/>
              <a:t>What will happen if demand falls by 10%? </a:t>
            </a:r>
          </a:p>
          <a:p>
            <a:pPr marL="1828800" lvl="2" indent="-452438"/>
            <a:r>
              <a:rPr lang="en-US" dirty="0"/>
              <a:t>What do we expect to pay for maintenance for the next 6 months?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Statistics</a:t>
            </a:r>
          </a:p>
          <a:p>
            <a:pPr marL="1376363" lvl="1" indent="-461963"/>
            <a:r>
              <a:rPr lang="en-US" dirty="0" smtClean="0"/>
              <a:t>Prescriptive</a:t>
            </a:r>
          </a:p>
          <a:p>
            <a:pPr marL="1776413" lvl="2" indent="-461963"/>
            <a:r>
              <a:rPr lang="en-US" dirty="0" smtClean="0"/>
              <a:t>Uses </a:t>
            </a:r>
            <a:r>
              <a:rPr lang="en-US" dirty="0"/>
              <a:t>optimization to identify the best alternatives to minimize or maximize some objective. </a:t>
            </a:r>
          </a:p>
          <a:p>
            <a:pPr marL="1776413" lvl="2" indent="-461963"/>
            <a:r>
              <a:rPr lang="en-US" dirty="0"/>
              <a:t>Addresses questions such as:</a:t>
            </a:r>
          </a:p>
          <a:p>
            <a:pPr marL="2286000" lvl="3" indent="-452438"/>
            <a:r>
              <a:rPr lang="en-US" dirty="0"/>
              <a:t>How much should we produce to maximize profit?</a:t>
            </a:r>
          </a:p>
          <a:p>
            <a:pPr marL="2286000" lvl="3" indent="-452438"/>
            <a:r>
              <a:rPr lang="en-US" dirty="0"/>
              <a:t>What is the best way to ship our goods to minimize costs?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Tableau (or any data visualization)</a:t>
            </a:r>
          </a:p>
          <a:p>
            <a:pPr lvl="1"/>
            <a:r>
              <a:rPr lang="en-US" dirty="0" smtClean="0"/>
              <a:t>SAS/SPSS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get software and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Tableau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http://www.tableau.com/academic</a:t>
            </a:r>
            <a:endParaRPr lang="en-US" dirty="0" smtClean="0"/>
          </a:p>
          <a:p>
            <a:r>
              <a:rPr lang="en-US" dirty="0" smtClean="0"/>
              <a:t>IBM Academic Initiative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www-304.ibm.com/ibm/university/academic/pub/page/membership</a:t>
            </a:r>
            <a:endParaRPr lang="en-US" dirty="0"/>
          </a:p>
          <a:p>
            <a:r>
              <a:rPr lang="en-US" dirty="0"/>
              <a:t>SAS GLOBAL ACADEMIC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support.sas.com/learn/ap/student/index.html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</a:t>
            </a:r>
          </a:p>
          <a:p>
            <a:pPr lvl="1"/>
            <a:r>
              <a:rPr lang="en-US" dirty="0" smtClean="0"/>
              <a:t>Overtime and supplemental pay for the city of Chicago totaled  more than $123 million in 2012,  $197 million in 2013, and $242 million in 2014.   </a:t>
            </a:r>
          </a:p>
          <a:p>
            <a:pPr lvl="1"/>
            <a:r>
              <a:rPr lang="en-US" dirty="0" smtClean="0"/>
              <a:t>As a member of the budget and forecasting team you need to estimate the budget for supplemental pay for 2015. </a:t>
            </a:r>
          </a:p>
          <a:p>
            <a:pPr lvl="1"/>
            <a:r>
              <a:rPr lang="en-US" dirty="0" smtClean="0"/>
              <a:t>You can find the data for the prior years Overtime and Supplemental Pay, as well as other potentially useful data, on the city’s website: </a:t>
            </a:r>
            <a:r>
              <a:rPr lang="en-US" u="sng" dirty="0">
                <a:hlinkClick r:id="rId2"/>
              </a:rPr>
              <a:t>https://data.cityofchicago.org/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3391" y="282640"/>
            <a:ext cx="11467548" cy="6475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files in CSV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2012</a:t>
            </a:r>
            <a:endParaRPr lang="en-US" dirty="0" smtClean="0"/>
          </a:p>
          <a:p>
            <a:pPr lvl="1"/>
            <a:r>
              <a:rPr lang="en-US" dirty="0" smtClean="0"/>
              <a:t>24,271 rows of data!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Business/Data Analytics?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Extensive and systematic use of data, statistical and quantitative analysis, exploratory and predictive analysis, and fact-based management to drive business decisions and actions. (Davenport, 2006, HBR)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 the Elements of Thought and Reasoning to determine: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Question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Point of View</a:t>
            </a:r>
          </a:p>
          <a:p>
            <a:r>
              <a:rPr lang="en-US" dirty="0" smtClean="0"/>
              <a:t>Data ,Information and Evidence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Inferences</a:t>
            </a:r>
          </a:p>
          <a:p>
            <a:r>
              <a:rPr lang="en-US" dirty="0" smtClean="0"/>
              <a:t>Implications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at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problem or issue?</a:t>
            </a:r>
          </a:p>
          <a:p>
            <a:pPr lvl="1"/>
            <a:r>
              <a:rPr lang="en-US" dirty="0" smtClean="0"/>
              <a:t>Expense has been rising each year – why?</a:t>
            </a:r>
          </a:p>
          <a:p>
            <a:pPr lvl="1"/>
            <a:r>
              <a:rPr lang="en-US" dirty="0" smtClean="0"/>
              <a:t>What can we expect next year?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data, facts, observations or experiences will help to address the question/problem?</a:t>
            </a:r>
          </a:p>
          <a:p>
            <a:pPr lvl="1"/>
            <a:r>
              <a:rPr lang="en-US" dirty="0" smtClean="0"/>
              <a:t>2012 – 2015 expenses by department</a:t>
            </a:r>
          </a:p>
          <a:p>
            <a:pPr lvl="1"/>
            <a:r>
              <a:rPr lang="en-US" dirty="0" smtClean="0"/>
              <a:t>Expense drivers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key concepts?  Explain them clearly</a:t>
            </a:r>
          </a:p>
          <a:p>
            <a:r>
              <a:rPr lang="en-US" dirty="0" smtClean="0"/>
              <a:t>Consider alternative concepts</a:t>
            </a:r>
          </a:p>
          <a:p>
            <a:r>
              <a:rPr lang="en-US" dirty="0" smtClean="0"/>
              <a:t>Make sure you are using the concepts with precision</a:t>
            </a:r>
          </a:p>
          <a:p>
            <a:pPr lvl="1"/>
            <a:r>
              <a:rPr lang="en-US" dirty="0" smtClean="0"/>
              <a:t>Develop a regression model to predict 2016 expenses by department.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 only what the evidence implies.</a:t>
            </a:r>
          </a:p>
          <a:p>
            <a:r>
              <a:rPr lang="en-US" dirty="0" smtClean="0"/>
              <a:t>Check inferences for their consistency with each other.</a:t>
            </a:r>
          </a:p>
          <a:p>
            <a:r>
              <a:rPr lang="en-US" dirty="0" smtClean="0"/>
              <a:t>Identify assumptions underlying your inferences.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the City of Chicago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Tableau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am afraid of technology?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7" y="2488099"/>
            <a:ext cx="2995076" cy="21918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5" y="1490662"/>
            <a:ext cx="2447979" cy="223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45" y="3730302"/>
            <a:ext cx="2438268" cy="18977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the critical thinking concepts…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cases provided on the AAA commons from the Accounting IS Big Data conference. </a:t>
            </a:r>
          </a:p>
          <a:p>
            <a:r>
              <a:rPr lang="en-US" dirty="0" smtClean="0"/>
              <a:t>Have students go through the process of identifying the problem/question, the data they would want to collect , and how they would analyze it.</a:t>
            </a:r>
          </a:p>
          <a:p>
            <a:r>
              <a:rPr lang="en-US" dirty="0" smtClean="0"/>
              <a:t>For Example…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cases: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1295400"/>
            <a:ext cx="8366125" cy="472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related to management accounting topics: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Area #1 – </a:t>
            </a:r>
            <a:r>
              <a:rPr lang="en-US" dirty="0" smtClean="0">
                <a:hlinkClick r:id="rId2" action="ppaction://hlinkfile"/>
              </a:rPr>
              <a:t>Sales Planning</a:t>
            </a:r>
            <a:endParaRPr lang="en-US" dirty="0" smtClean="0"/>
          </a:p>
          <a:p>
            <a:r>
              <a:rPr lang="en-US" dirty="0" smtClean="0"/>
              <a:t>Focus Area #3 – </a:t>
            </a:r>
            <a:r>
              <a:rPr lang="en-US" dirty="0" smtClean="0">
                <a:hlinkClick r:id="rId3" action="ppaction://hlinkfile"/>
              </a:rPr>
              <a:t>Reduce Labor Expense</a:t>
            </a:r>
            <a:endParaRPr lang="en-US" dirty="0" smtClean="0"/>
          </a:p>
          <a:p>
            <a:r>
              <a:rPr lang="en-US" dirty="0" smtClean="0"/>
              <a:t>Focus Area #9 – </a:t>
            </a:r>
            <a:r>
              <a:rPr lang="en-US" dirty="0" smtClean="0">
                <a:hlinkClick r:id="rId4" action="ppaction://hlinkfile"/>
              </a:rPr>
              <a:t>Sensor driven data to predict revenues &amp; reduce costs</a:t>
            </a:r>
            <a:endParaRPr lang="en-US" dirty="0" smtClean="0"/>
          </a:p>
          <a:p>
            <a:r>
              <a:rPr lang="en-US" dirty="0" smtClean="0"/>
              <a:t>Focus Area # 16 – </a:t>
            </a:r>
            <a:r>
              <a:rPr lang="en-US" dirty="0" smtClean="0">
                <a:hlinkClick r:id="rId5" action="ppaction://hlinkfile"/>
              </a:rPr>
              <a:t>Using Big Data to Reduce Operating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omfishburne.com.s3.amazonaws.com/site/wp-content/uploads/2014/01/140113.big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44" y="1371601"/>
            <a:ext cx="7188723" cy="50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cover data analytics?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emerging fields of business analytics and business intelligence provide opportunities for accountants to become involved in a wider variety of business decisions, including those directly related to strategy implementation.” (Lawson, et al. 2014)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of the five foundational competencies are addressed in the previous example</a:t>
            </a:r>
          </a:p>
          <a:p>
            <a:pPr lvl="1"/>
            <a:r>
              <a:rPr lang="en-US" dirty="0" smtClean="0"/>
              <a:t>Quantitative Methods –</a:t>
            </a:r>
          </a:p>
          <a:p>
            <a:pPr lvl="2"/>
            <a:r>
              <a:rPr lang="en-US" dirty="0" smtClean="0"/>
              <a:t> regression analysis</a:t>
            </a:r>
          </a:p>
          <a:p>
            <a:pPr lvl="1"/>
            <a:r>
              <a:rPr lang="en-US" dirty="0" smtClean="0"/>
              <a:t>Analytical thinking and problem solving – </a:t>
            </a:r>
          </a:p>
          <a:p>
            <a:pPr lvl="2"/>
            <a:r>
              <a:rPr lang="en-US" dirty="0" smtClean="0"/>
              <a:t>Identifying key issues, data required, data visualization, inferences</a:t>
            </a:r>
          </a:p>
          <a:p>
            <a:pPr lvl="1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Statistics software</a:t>
            </a:r>
          </a:p>
          <a:p>
            <a:pPr lvl="2"/>
            <a:r>
              <a:rPr lang="en-US" dirty="0" smtClean="0"/>
              <a:t>Data visualization software</a:t>
            </a:r>
          </a:p>
          <a:p>
            <a:pPr lvl="2"/>
            <a:r>
              <a:rPr lang="en-US" dirty="0" smtClean="0"/>
              <a:t>Excel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Accounting Competencies:</a:t>
            </a:r>
          </a:p>
          <a:p>
            <a:pPr lvl="1"/>
            <a:r>
              <a:rPr lang="en-US" dirty="0" smtClean="0"/>
              <a:t>Planning and Analysis</a:t>
            </a:r>
          </a:p>
          <a:p>
            <a:pPr lvl="1"/>
            <a:r>
              <a:rPr lang="en-US" dirty="0" smtClean="0"/>
              <a:t>Information Systems </a:t>
            </a:r>
          </a:p>
          <a:p>
            <a:pPr lvl="2"/>
            <a:r>
              <a:rPr lang="en-US" dirty="0" smtClean="0"/>
              <a:t>Gathering, validating, and analyzing data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Paul</a:t>
            </a:r>
            <a:r>
              <a:rPr lang="en-US" dirty="0">
                <a:solidFill>
                  <a:srgbClr val="C00000"/>
                </a:solidFill>
              </a:rPr>
              <a:t>, R., &amp; Elder, L. (2006). </a:t>
            </a:r>
            <a:r>
              <a:rPr lang="en-US" i="1" dirty="0">
                <a:solidFill>
                  <a:srgbClr val="C00000"/>
                </a:solidFill>
              </a:rPr>
              <a:t>Critical thinking: Learn the tools the best thinkers use</a:t>
            </a:r>
            <a:r>
              <a:rPr lang="en-US" dirty="0">
                <a:solidFill>
                  <a:srgbClr val="C00000"/>
                </a:solidFill>
              </a:rPr>
              <a:t> (Concise ed.). Upper Saddle River, N.J.: Pearson/Prentice Hall.</a:t>
            </a:r>
          </a:p>
          <a:p>
            <a:r>
              <a:rPr lang="en-US" dirty="0" smtClean="0">
                <a:hlinkClick r:id="rId2"/>
              </a:rPr>
              <a:t>www.criticalthinking.org</a:t>
            </a:r>
            <a:endParaRPr lang="en-US" dirty="0" smtClean="0"/>
          </a:p>
          <a:p>
            <a:r>
              <a:rPr lang="en-US" dirty="0" smtClean="0"/>
              <a:t>Lawson et al., 2014. Focusing Accounting Curricula on Students’ Long-Run Careers: Recommendations for an Integrated Competency-Based Framework for Accounting Education. </a:t>
            </a:r>
            <a:r>
              <a:rPr lang="en-US" i="1" dirty="0" smtClean="0"/>
              <a:t>Issues in Accounting Education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487" y="1624012"/>
            <a:ext cx="6096000" cy="40671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8" y="1143001"/>
            <a:ext cx="8876714" cy="545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81001"/>
            <a:ext cx="12960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hlinkClick r:id="rId3"/>
              </a:rPr>
              <a:t>http://www.ibmbigdatahub.com/sites/default/files/infographic_file/4-Vs-of-big-data.jpg?cm_mc_uid=93077432826114520148395&amp;cm_mc_sid_50200000=1452014839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Big Data Infographic: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7040" y="4515728"/>
            <a:ext cx="844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vs.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Accountants need to know how to conduct data analytics regardless of whether it is “Big”.</a:t>
            </a:r>
          </a:p>
          <a:p>
            <a:r>
              <a:rPr lang="en-US" dirty="0" smtClean="0"/>
              <a:t>Data can tell us </a:t>
            </a:r>
            <a:r>
              <a:rPr lang="en-US" i="1" dirty="0" smtClean="0">
                <a:solidFill>
                  <a:schemeClr val="tx1"/>
                </a:solidFill>
              </a:rPr>
              <a:t>what</a:t>
            </a:r>
            <a:r>
              <a:rPr lang="en-US" dirty="0" smtClean="0"/>
              <a:t> has happened, Big Data can often help explain </a:t>
            </a:r>
            <a:r>
              <a:rPr lang="en-US" i="1" dirty="0" smtClean="0">
                <a:solidFill>
                  <a:schemeClr val="tx1"/>
                </a:solidFill>
              </a:rPr>
              <a:t>why.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Accountants need to embrace both.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Accounting Curriculum Should Include Data Analytics: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40 % projected growth in global data generated per year.</a:t>
            </a:r>
          </a:p>
          <a:p>
            <a:r>
              <a:rPr lang="en-US" dirty="0" smtClean="0"/>
              <a:t>1.5 million more data-savvy managers are needed to take full advantage of big data in the U.S. *</a:t>
            </a:r>
          </a:p>
          <a:p>
            <a:r>
              <a:rPr lang="en-US" dirty="0"/>
              <a:t>Organizations create and collect massive amounts of data as result of their day-to-day operations. </a:t>
            </a:r>
          </a:p>
          <a:p>
            <a:r>
              <a:rPr lang="en-US" dirty="0"/>
              <a:t>Big Data represents an important asset for the organization.  </a:t>
            </a:r>
          </a:p>
          <a:p>
            <a:r>
              <a:rPr lang="en-US" dirty="0"/>
              <a:t>Big data presents both opportunities and challenges for accounting professionals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8090" y="5791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*McKinsey Global Institute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Accounting Curriculum Should Include Data Analytics: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Accounting professionals are expected to know how data is created, collected, stored, and accessed. </a:t>
            </a:r>
          </a:p>
          <a:p>
            <a:r>
              <a:rPr lang="en-US" dirty="0">
                <a:solidFill>
                  <a:srgbClr val="C00000"/>
                </a:solidFill>
              </a:rPr>
              <a:t>As the custodians of the organization’s assets accountants are expected to understand and implement controls over the storage and use of the organization’s data. 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MAS Meeting - Dallas. 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616B-FC3F-4863-B39F-64744E36A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NIU</Template>
  <TotalTime>1565</TotalTime>
  <Words>2355</Words>
  <Application>Microsoft Office PowerPoint</Application>
  <PresentationFormat>Widescreen</PresentationFormat>
  <Paragraphs>387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NIU</vt:lpstr>
      <vt:lpstr>Critical Thinking, Data Analytics, Big Data and Management Accounting</vt:lpstr>
      <vt:lpstr>Agenda</vt:lpstr>
      <vt:lpstr>What is “Big Data”</vt:lpstr>
      <vt:lpstr>What is “Big Data”?  </vt:lpstr>
      <vt:lpstr>What is Business/Data Analytics?</vt:lpstr>
      <vt:lpstr>Why cover data analytics?</vt:lpstr>
      <vt:lpstr>Data vs. Big Data</vt:lpstr>
      <vt:lpstr>Why Accounting Curriculum Should Include Data Analytics:</vt:lpstr>
      <vt:lpstr>Why Accounting Curriculum Should Include Data Analytics:</vt:lpstr>
      <vt:lpstr>Why Accounting Curriculum Should Include Data Analytics:</vt:lpstr>
      <vt:lpstr>What would employers love to have?</vt:lpstr>
      <vt:lpstr>So in other words…</vt:lpstr>
      <vt:lpstr>What do employers really want?</vt:lpstr>
      <vt:lpstr>So where do we begin?</vt:lpstr>
      <vt:lpstr>Step 1:  Critical Thinking</vt:lpstr>
      <vt:lpstr>Critical Thinking</vt:lpstr>
      <vt:lpstr>The first step is identifying the question..</vt:lpstr>
      <vt:lpstr>Asking Analytic Questions</vt:lpstr>
      <vt:lpstr>Asking Essential Questions…</vt:lpstr>
      <vt:lpstr>Universal Structures of Thought</vt:lpstr>
      <vt:lpstr>Elements of Thought</vt:lpstr>
      <vt:lpstr>Intellectual Standards</vt:lpstr>
      <vt:lpstr>Clarity </vt:lpstr>
      <vt:lpstr>Accuracy</vt:lpstr>
      <vt:lpstr>Precision</vt:lpstr>
      <vt:lpstr>Relevance</vt:lpstr>
      <vt:lpstr>Depth</vt:lpstr>
      <vt:lpstr>Breadth</vt:lpstr>
      <vt:lpstr>Logic</vt:lpstr>
      <vt:lpstr>Significance</vt:lpstr>
      <vt:lpstr>Fairness</vt:lpstr>
      <vt:lpstr>Putting it all together…</vt:lpstr>
      <vt:lpstr>Step 2: Experience working with data</vt:lpstr>
      <vt:lpstr>Where do I get data?</vt:lpstr>
      <vt:lpstr>https://www.data.gov/open-gov/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Quantitative and Technology Skill Development</vt:lpstr>
      <vt:lpstr>Step 3 continued</vt:lpstr>
      <vt:lpstr>Where do I get software and support?</vt:lpstr>
      <vt:lpstr>Example</vt:lpstr>
      <vt:lpstr>PowerPoint Presentation</vt:lpstr>
      <vt:lpstr>PowerPoint Presentation</vt:lpstr>
      <vt:lpstr>PowerPoint Presentation</vt:lpstr>
      <vt:lpstr>Download the files in CSV format</vt:lpstr>
      <vt:lpstr>Apply the Elements of Thought and Reasoning to determine:</vt:lpstr>
      <vt:lpstr>Question at issue</vt:lpstr>
      <vt:lpstr>Information</vt:lpstr>
      <vt:lpstr>Concept</vt:lpstr>
      <vt:lpstr>Inferences</vt:lpstr>
      <vt:lpstr>Example using the City of Chicago data</vt:lpstr>
      <vt:lpstr>What if I am afraid of technology?</vt:lpstr>
      <vt:lpstr>Apply the critical thinking concepts…</vt:lpstr>
      <vt:lpstr>Discussion cases:</vt:lpstr>
      <vt:lpstr>Cases related to management accounting topics:</vt:lpstr>
      <vt:lpstr>Conclusion</vt:lpstr>
      <vt:lpstr>Conclusion</vt:lpstr>
      <vt:lpstr>Conclusion</vt:lpstr>
      <vt:lpstr>References</vt:lpstr>
      <vt:lpstr>PowerPoint Presentation</vt:lpstr>
      <vt:lpstr>IBM Big Data Infographic: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and Data Analytics</dc:title>
  <dc:creator>Ann</dc:creator>
  <cp:lastModifiedBy>Ann</cp:lastModifiedBy>
  <cp:revision>68</cp:revision>
  <dcterms:created xsi:type="dcterms:W3CDTF">2016-01-03T22:44:34Z</dcterms:created>
  <dcterms:modified xsi:type="dcterms:W3CDTF">2016-01-09T16:24:10Z</dcterms:modified>
</cp:coreProperties>
</file>